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689" r:id="rId2"/>
    <p:sldMasterId id="2147483703" r:id="rId3"/>
  </p:sldMasterIdLst>
  <p:notesMasterIdLst>
    <p:notesMasterId r:id="rId8"/>
  </p:notesMasterIdLst>
  <p:sldIdLst>
    <p:sldId id="257" r:id="rId4"/>
    <p:sldId id="258" r:id="rId5"/>
    <p:sldId id="263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528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903872382028965"/>
          <c:y val="0.18350289000276976"/>
          <c:w val="0.78861016614603596"/>
          <c:h val="0.7706543377153767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FFFF00">
                  <a:alpha val="47000"/>
                </a:srgbClr>
              </a:solidFill>
              <a:ln w="19050">
                <a:solidFill>
                  <a:srgbClr val="00B0F0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70C0">
                  <a:alpha val="44000"/>
                </a:srgbClr>
              </a:solidFill>
              <a:ln w="19050">
                <a:solidFill>
                  <a:srgbClr val="00B0F0"/>
                </a:solidFill>
              </a:ln>
              <a:effectLst/>
            </c:spPr>
          </c:dPt>
          <c:dLbls>
            <c:dLbl>
              <c:idx val="0"/>
              <c:layout/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algn="ctr" rtl="0">
                      <a:defRPr lang="ru-RU" sz="1197" b="1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00B5ABEF-EAC1-4A60-86A8-D4E33389EA1C}" type="CATEGORYNAME">
                      <a:rPr lang="ru-RU" sz="1197" b="1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rPr>
                      <a:pPr algn="ctr" rtl="0">
                        <a:defRPr lang="ru-RU" b="1" dirty="0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endParaRPr lang="ru-RU" sz="1197" b="1" i="0" u="none" strike="noStrike" kern="1200" baseline="0" dirty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  <a:p>
                    <a:pPr algn="ctr" rtl="0">
                      <a:defRPr lang="ru-RU" b="1" dirty="0">
                        <a:solidFill>
                          <a:schemeClr val="tx1"/>
                        </a:solidFill>
                      </a:defRPr>
                    </a:pPr>
                    <a:fld id="{9E01C2EA-409C-4DAE-ADF4-3C1B26642DEB}" type="VALUE">
                      <a:rPr lang="ru-RU" sz="1197" b="1" i="0" u="none" strike="noStrike" kern="1200" baseline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rPr>
                      <a:pPr algn="ctr" rtl="0">
                        <a:defRPr lang="ru-RU" b="1" dirty="0">
                          <a:solidFill>
                            <a:schemeClr val="tx1"/>
                          </a:solidFill>
                        </a:defRPr>
                      </a:pPr>
                      <a:t>[ЗНАЧЕНИЕ]</a:t>
                    </a:fld>
                    <a:r>
                      <a:rPr lang="ru-RU" sz="1197" b="1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rPr>
                      <a:t> млн. руб.</a:t>
                    </a:r>
                    <a:endParaRPr lang="ru-RU" sz="1197" b="1" i="0" u="none" strike="noStrike" kern="1200" baseline="0" dirty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  <a:p>
                    <a:pPr algn="ctr" rtl="0">
                      <a:defRPr lang="ru-RU" b="1" dirty="0">
                        <a:solidFill>
                          <a:schemeClr val="tx1"/>
                        </a:solidFill>
                      </a:defRPr>
                    </a:pPr>
                    <a:fld id="{80664FBE-4193-45F3-8B21-3EAA5D4B60AD}" type="PERCENTAGE">
                      <a:rPr lang="ru-RU" sz="1197" b="1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rPr>
                      <a:pPr algn="ctr" rtl="0">
                        <a:defRPr lang="ru-RU" b="1" dirty="0"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ru-RU"/>
                  </a:p>
                </c:rich>
              </c:tx>
              <c:numFmt formatCode="0%" sourceLinked="0"/>
              <c:spPr>
                <a:solidFill>
                  <a:srgbClr val="FFFF00">
                    <a:alpha val="51000"/>
                  </a:srgbClr>
                </a:solidFill>
                <a:ln w="38100"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ctr" rtl="0">
                    <a:defRPr lang="ru-RU" sz="1197" b="1" i="0" u="none" strike="noStrike" kern="1200" baseline="0" dirty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2.1789635177547988E-2"/>
                  <c:y val="-8.0862995949175412E-17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DB6AEFB2-DB32-4C3B-9407-B885A07BFA77}" type="CATEGORYNAME">
                      <a:rPr lang="ru-RU"/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КАТЕГОРИИ]</a:t>
                    </a:fld>
                    <a:r>
                      <a:rPr lang="ru-RU" baseline="0" dirty="0"/>
                      <a:t>
</a:t>
                    </a:r>
                    <a:fld id="{E1334768-8512-4CC7-B78B-5934A7D00295}" type="VALUE">
                      <a:rPr lang="ru-RU" baseline="0" smtClean="0"/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[ЗНАЧЕНИЕ]</a:t>
                    </a:fld>
                    <a:r>
                      <a:rPr lang="ru-RU" baseline="0" dirty="0" smtClean="0"/>
                      <a:t>млн.руб.</a:t>
                    </a:r>
                    <a:r>
                      <a:rPr lang="ru-RU" baseline="0" dirty="0"/>
                      <a:t>
</a:t>
                    </a:r>
                    <a:fld id="{4A8CEF0F-F7D1-4CF9-8DDB-26912960B57A}" type="PERCENTAGE">
                      <a:rPr lang="ru-RU" baseline="0"/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[ПРОЦЕНТ]</a:t>
                    </a:fld>
                    <a:endParaRPr lang="ru-RU" baseline="0" dirty="0"/>
                  </a:p>
                </c:rich>
              </c:tx>
              <c:spPr>
                <a:solidFill>
                  <a:schemeClr val="bg1">
                    <a:alpha val="76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>
                        <a:gd name="adj1" fmla="val 46544"/>
                        <a:gd name="adj2" fmla="val 4259"/>
                      </a:avLst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0"/>
                </c:ext>
              </c:extLst>
            </c:dLbl>
            <c:dLbl>
              <c:idx val="2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rgbClr val="FFFF00"/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Лист1!$A$2:$A$3</c:f>
              <c:strCache>
                <c:ptCount val="2"/>
                <c:pt idx="0">
                  <c:v>МБТ</c:v>
                </c:pt>
                <c:pt idx="1">
                  <c:v>Нецелевые расходы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41</c:v>
                </c:pt>
                <c:pt idx="1">
                  <c:v>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94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57936D-3C63-4959-A9EC-F24887536329}" type="datetimeFigureOut">
              <a:rPr lang="ru-RU" smtClean="0"/>
              <a:pPr/>
              <a:t>15.05.2024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4C8A21-044D-442F-87F7-25754352CD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431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+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45F3B0-09A4-4F89-ABAE-4B47D1D73709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559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+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45F3B0-09A4-4F89-ABAE-4B47D1D7370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9163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7795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F1548F-690B-4207-A28D-9B9F2DBFFCA6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425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C78C3E-2F97-411E-B73D-850CF3DA47A5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178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57BDD3-CC0D-4683-BD4E-43E9E223B21D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895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643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1548F-690B-4207-A28D-9B9F2DBFFCA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521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BAA3B0-4734-44E6-9279-53A8716A6361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9903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0249D-7FBE-4B99-827B-9D7C4C4068A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5572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67776-6866-44D7-BA73-EB9739E7C62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5377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30684E-8C2F-44E6-BAAD-7C0B6086378D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450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D38E5-00DF-4647-9329-7088FED6E4B1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6299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326B6-35EA-462E-A5EA-9C38B73C835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557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BAA3B0-4734-44E6-9279-53A8716A6361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4776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E0D62F-1E94-46E5-8BD9-9C5C30B44A8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2490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3CD48-1684-4DBA-8E0B-990CD6D29A6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4286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78C3E-2F97-411E-B73D-850CF3DA47A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9381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7BDD3-CC0D-4683-BD4E-43E9E223B21D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8417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454C5B-E266-4465-8A8D-3BB1AEF94341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0175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Clean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0741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1548F-690B-4207-A28D-9B9F2DBFFCA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6439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BAA3B0-4734-44E6-9279-53A8716A6361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5109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0249D-7FBE-4B99-827B-9D7C4C4068A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6292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67776-6866-44D7-BA73-EB9739E7C622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838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40249D-7FBE-4B99-827B-9D7C4C4068A6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54848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30684E-8C2F-44E6-BAAD-7C0B6086378D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0510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D38E5-00DF-4647-9329-7088FED6E4B1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7434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326B6-35EA-462E-A5EA-9C38B73C835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5736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E0D62F-1E94-46E5-8BD9-9C5C30B44A84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688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3CD48-1684-4DBA-8E0B-990CD6D29A6B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2596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78C3E-2F97-411E-B73D-850CF3DA47A5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15630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7BDD3-CC0D-4683-BD4E-43E9E223B21D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78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454C5B-E266-4465-8A8D-3BB1AEF94341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988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C67776-6866-44D7-BA73-EB9739E7C622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9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30684E-8C2F-44E6-BAAD-7C0B6086378D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624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6D38E5-00DF-4647-9329-7088FED6E4B1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960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8326B6-35EA-462E-A5EA-9C38B73C8355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041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E0D62F-1E94-46E5-8BD9-9C5C30B44A84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866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23CD48-1684-4DBA-8E0B-990CD6D29A6B}" type="slidenum">
              <a:rPr lang="ru-RU" alt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738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738526-A177-4183-826D-574B0ABBF277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47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>
            <a:alphaModFix amt="3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738526-A177-4183-826D-574B0ABBF277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610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738526-A177-4183-826D-574B0ABBF277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229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98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-648580" y="116632"/>
            <a:ext cx="10441160" cy="720080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marL="12700"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КОМИТЕТ  ФИНАНСОВ  </a:t>
            </a:r>
            <a:r>
              <a:rPr lang="ru-RU" b="1" spc="-3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ДМИНИСТРАЦИИ  Г</a:t>
            </a:r>
            <a:r>
              <a:rPr lang="ru-RU" b="1" spc="-1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b="1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ru-RU" b="1" spc="-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УСТЬ-ИЛИМСКА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0" y="404108"/>
            <a:ext cx="9144000" cy="2275980"/>
          </a:xfrm>
          <a:prstGeom prst="rect">
            <a:avLst/>
          </a:prstGeom>
          <a:noFill/>
        </p:spPr>
        <p:txBody>
          <a:bodyPr vert="horz" wrap="square" lIns="0" tIns="0" rIns="0" bIns="0" rtlCol="0">
            <a:noAutofit/>
          </a:bodyPr>
          <a:lstStyle/>
          <a:p>
            <a:pPr marL="635"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endParaRPr lang="en-U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5"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решения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Городской Думы города Усть-Илимска </a:t>
            </a:r>
          </a:p>
          <a:p>
            <a:pPr marL="635"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внесении изменений в решение </a:t>
            </a:r>
          </a:p>
          <a:p>
            <a:pPr marL="635"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Думы города Усть-Илимска</a:t>
            </a:r>
          </a:p>
          <a:p>
            <a:pPr marL="635"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 20.12.2023г. № 56/433 </a:t>
            </a:r>
          </a:p>
          <a:p>
            <a:pPr marL="635"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 бюджете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на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5"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плановый период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2025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2026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годов» </a:t>
            </a:r>
          </a:p>
          <a:p>
            <a:pPr marL="635" algn="ctr"/>
            <a:endParaRPr sz="2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500"/>
              </a:lnSpc>
              <a:spcBef>
                <a:spcPts val="30"/>
              </a:spcBef>
            </a:pPr>
            <a:endParaRPr sz="7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object 4"/>
          <p:cNvSpPr txBox="1"/>
          <p:nvPr/>
        </p:nvSpPr>
        <p:spPr>
          <a:xfrm>
            <a:off x="520247" y="6240779"/>
            <a:ext cx="8306696" cy="496442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635" algn="dist"/>
            <a:endParaRPr sz="1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82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8210746" y="664830"/>
            <a:ext cx="810706" cy="230832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-3330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-3330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-3330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-3330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-3330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-3330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-3330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-3330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-33305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9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млн. </a:t>
            </a:r>
            <a:r>
              <a:rPr lang="ru-RU" sz="9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рублей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16057" y="238622"/>
            <a:ext cx="6994689" cy="400110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 ПАРАМЕТРЫ  БЮДЖЕТА НА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5071545"/>
              </p:ext>
            </p:extLst>
          </p:nvPr>
        </p:nvGraphicFramePr>
        <p:xfrm>
          <a:off x="395924" y="1265725"/>
          <a:ext cx="8427563" cy="51020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1920"/>
                <a:gridCol w="4123301"/>
                <a:gridCol w="2068114"/>
                <a:gridCol w="878948"/>
                <a:gridCol w="995280"/>
              </a:tblGrid>
              <a:tr h="47687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Основные параметры бюджета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РГД от </a:t>
                      </a:r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07.02.2024г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№ </a:t>
                      </a:r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58/447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Изменения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</a:t>
                      </a:r>
                      <a:r>
                        <a:rPr lang="ru-RU" sz="1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</a:t>
                      </a:r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</a:tr>
              <a:tr h="38824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</a:tr>
              <a:tr h="43888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sng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100" b="1" i="0" u="sng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1" u="sng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Доходы, в том числе:</a:t>
                      </a:r>
                      <a:endParaRPr lang="ru-RU" sz="1800" b="1" i="0" u="sng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u="sng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4 640</a:t>
                      </a:r>
                      <a:endParaRPr lang="ru-RU" sz="1800" b="1" i="0" u="sng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sng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800" b="1" i="0" u="sng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u="sng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r>
                        <a:rPr lang="ru-RU" sz="1800" b="1" u="sng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644</a:t>
                      </a:r>
                      <a:endParaRPr lang="ru-RU" sz="1800" b="1" i="0" u="sng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</a:tr>
              <a:tr h="43888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1.1.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и неналоговые доходы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427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-72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355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</a:tr>
              <a:tr h="43888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1.2.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перечисления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213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289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</a:tr>
              <a:tr h="43888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sng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100" b="1" i="0" u="sng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1" u="sng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Расходы, в том числе:</a:t>
                      </a:r>
                      <a:endParaRPr lang="ru-RU" sz="1800" b="1" i="0" u="sng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u="sng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r>
                        <a:rPr lang="ru-RU" sz="1800" b="1" u="sng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666</a:t>
                      </a:r>
                      <a:endParaRPr lang="ru-RU" sz="1800" b="1" i="0" u="sng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sng" strike="noStrike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</a:t>
                      </a:r>
                      <a:endParaRPr lang="ru-RU" sz="1800" b="1" i="0" u="sng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u="sng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r>
                        <a:rPr lang="ru-RU" sz="1800" b="1" u="sng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754</a:t>
                      </a:r>
                      <a:endParaRPr lang="ru-RU" sz="1800" b="1" i="0" u="sng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</a:tr>
              <a:tr h="65833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2.1.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за счет целевых МБТ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2 821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</a:tr>
              <a:tr h="65833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2.2.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по собственным доходным источникам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886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80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933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</a:tr>
              <a:tr h="573932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sng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 b="1" i="0" u="sng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u="sng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Дефицит, в том числе:</a:t>
                      </a:r>
                      <a:endParaRPr lang="ru-RU" sz="1800" b="1" i="0" u="sng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sng" strike="noStrike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800" b="1" i="0" u="sng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sng" strike="noStrike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</a:t>
                      </a:r>
                      <a:endParaRPr lang="ru-RU" sz="1800" b="1" i="0" u="sng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u="sng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  <a:endParaRPr lang="ru-RU" sz="1800" b="1" i="0" u="sng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</a:tr>
              <a:tr h="59081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3.1.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дефицита 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-1,8%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-8,1%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8" marR="7258" marT="7258" marB="0" anchor="ctr">
                    <a:solidFill>
                      <a:schemeClr val="accent1">
                        <a:tint val="20000"/>
                        <a:alpha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315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alphaModFix amt="83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16632"/>
            <a:ext cx="8673455" cy="648072"/>
          </a:xfrm>
          <a:prstGeom prst="rect">
            <a:avLst/>
          </a:prstGeom>
          <a:solidFill>
            <a:srgbClr val="CCEC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расходов бюджета на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–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88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млн.руб.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Диаграмма 14"/>
          <p:cNvGraphicFramePr/>
          <p:nvPr>
            <p:extLst>
              <p:ext uri="{D42A27DB-BD31-4B8C-83A1-F6EECF244321}">
                <p14:modId xmlns:p14="http://schemas.microsoft.com/office/powerpoint/2010/main" val="700334821"/>
              </p:ext>
            </p:extLst>
          </p:nvPr>
        </p:nvGraphicFramePr>
        <p:xfrm>
          <a:off x="0" y="764704"/>
          <a:ext cx="5401559" cy="57586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Выноска 1 1"/>
          <p:cNvSpPr/>
          <p:nvPr/>
        </p:nvSpPr>
        <p:spPr>
          <a:xfrm>
            <a:off x="5618375" y="877825"/>
            <a:ext cx="2328421" cy="857839"/>
          </a:xfrm>
          <a:prstGeom prst="borderCallout1">
            <a:avLst>
              <a:gd name="adj1" fmla="val 40728"/>
              <a:gd name="adj2" fmla="val -1046"/>
              <a:gd name="adj3" fmla="val 176236"/>
              <a:gd name="adj4" fmla="val -41572"/>
            </a:avLst>
          </a:prstGeom>
          <a:solidFill>
            <a:schemeClr val="bg1">
              <a:alpha val="86000"/>
            </a:schemeClr>
          </a:solidFill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Капитальный ремонт ДООЦ «Олимпиец» 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+34,9 млн.руб.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Выноска 1 5"/>
          <p:cNvSpPr/>
          <p:nvPr/>
        </p:nvSpPr>
        <p:spPr>
          <a:xfrm>
            <a:off x="5618373" y="1814349"/>
            <a:ext cx="2328421" cy="857839"/>
          </a:xfrm>
          <a:prstGeom prst="borderCallout1">
            <a:avLst>
              <a:gd name="adj1" fmla="val 40728"/>
              <a:gd name="adj2" fmla="val -1046"/>
              <a:gd name="adj3" fmla="val 107006"/>
              <a:gd name="adj4" fmla="val -27402"/>
            </a:avLst>
          </a:prstGeom>
          <a:solidFill>
            <a:schemeClr val="bg1">
              <a:alpha val="86000"/>
            </a:schemeClr>
          </a:solidFill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Аренда плавательных дорожек, выезд спортсменов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+10,2 млн.руб.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Выноска 1 6"/>
          <p:cNvSpPr/>
          <p:nvPr/>
        </p:nvSpPr>
        <p:spPr>
          <a:xfrm>
            <a:off x="5618372" y="2750873"/>
            <a:ext cx="2328421" cy="620653"/>
          </a:xfrm>
          <a:prstGeom prst="borderCallout1">
            <a:avLst>
              <a:gd name="adj1" fmla="val 40728"/>
              <a:gd name="adj2" fmla="val -1046"/>
              <a:gd name="adj3" fmla="val 43332"/>
              <a:gd name="adj4" fmla="val -19305"/>
            </a:avLst>
          </a:prstGeom>
          <a:solidFill>
            <a:schemeClr val="bg1">
              <a:alpha val="86000"/>
            </a:schemeClr>
          </a:solidFill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Муниципальные пенсии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+9,1 млн. руб.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Выноска 1 7"/>
          <p:cNvSpPr/>
          <p:nvPr/>
        </p:nvSpPr>
        <p:spPr>
          <a:xfrm>
            <a:off x="5618371" y="3495663"/>
            <a:ext cx="2328421" cy="857839"/>
          </a:xfrm>
          <a:prstGeom prst="borderCallout1">
            <a:avLst>
              <a:gd name="adj1" fmla="val 40728"/>
              <a:gd name="adj2" fmla="val -1046"/>
              <a:gd name="adj3" fmla="val 42171"/>
              <a:gd name="adj4" fmla="val -12017"/>
            </a:avLst>
          </a:prstGeom>
          <a:solidFill>
            <a:schemeClr val="bg1">
              <a:alpha val="86000"/>
            </a:schemeClr>
          </a:solidFill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Благоустройство общественной территории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+5,2 млн. руб.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Выноска 1 8"/>
          <p:cNvSpPr/>
          <p:nvPr/>
        </p:nvSpPr>
        <p:spPr>
          <a:xfrm>
            <a:off x="5618371" y="4451752"/>
            <a:ext cx="2328421" cy="655089"/>
          </a:xfrm>
          <a:prstGeom prst="borderCallout1">
            <a:avLst>
              <a:gd name="adj1" fmla="val 40728"/>
              <a:gd name="adj2" fmla="val -1046"/>
              <a:gd name="adj3" fmla="val 21292"/>
              <a:gd name="adj4" fmla="val -14851"/>
            </a:avLst>
          </a:prstGeom>
          <a:solidFill>
            <a:schemeClr val="bg1">
              <a:alpha val="86000"/>
            </a:schemeClr>
          </a:solidFill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Софинансирование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+1,9 млн. руб.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Выноска 1 9"/>
          <p:cNvSpPr/>
          <p:nvPr/>
        </p:nvSpPr>
        <p:spPr>
          <a:xfrm>
            <a:off x="5618370" y="5205091"/>
            <a:ext cx="2328421" cy="664517"/>
          </a:xfrm>
          <a:prstGeom prst="borderCallout1">
            <a:avLst>
              <a:gd name="adj1" fmla="val 40728"/>
              <a:gd name="adj2" fmla="val -1046"/>
              <a:gd name="adj3" fmla="val -7618"/>
              <a:gd name="adj4" fmla="val -20114"/>
            </a:avLst>
          </a:prstGeom>
          <a:solidFill>
            <a:schemeClr val="bg1">
              <a:alpha val="86000"/>
            </a:schemeClr>
          </a:solidFill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Судебные акты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+1,2 млн. руб.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Выноска 1 10"/>
          <p:cNvSpPr/>
          <p:nvPr/>
        </p:nvSpPr>
        <p:spPr>
          <a:xfrm>
            <a:off x="5618370" y="5967858"/>
            <a:ext cx="2328421" cy="664517"/>
          </a:xfrm>
          <a:prstGeom prst="borderCallout1">
            <a:avLst>
              <a:gd name="adj1" fmla="val 40728"/>
              <a:gd name="adj2" fmla="val -1046"/>
              <a:gd name="adj3" fmla="val -65781"/>
              <a:gd name="adj4" fmla="val -31855"/>
            </a:avLst>
          </a:prstGeom>
          <a:solidFill>
            <a:schemeClr val="bg1">
              <a:alpha val="86000"/>
            </a:schemeClr>
          </a:solidFill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Выборы</a:t>
            </a:r>
            <a:endPara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-15,5 млн. руб.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06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89000"/>
            <a:lum/>
          </a:blip>
          <a:srcRect/>
          <a:stretch>
            <a:fillRect t="-83000" b="-8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251520" y="1844824"/>
            <a:ext cx="8610600" cy="1265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bIns="0">
            <a:spAutoFit/>
          </a:bodyPr>
          <a:lstStyle/>
          <a:p>
            <a:pPr indent="228600">
              <a:buFont typeface="Wingdings" pitchFamily="2" charset="2"/>
              <a:buNone/>
            </a:pP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buFont typeface="Wingdings" pitchFamily="2" charset="2"/>
              <a:buNone/>
            </a:pP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buFont typeface="Wingdings" pitchFamily="2" charset="2"/>
              <a:buNone/>
            </a:pP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buFont typeface="Wingdings" pitchFamily="2" charset="2"/>
              <a:buNone/>
            </a:pP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3699849" y="5925574"/>
            <a:ext cx="4572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Тел.8(39535) 98-233</a:t>
            </a:r>
            <a:endParaRPr lang="en-US" sz="2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e-mail: fin10@fin.ust-ilimsk.ru   </a:t>
            </a:r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2727740" y="4780066"/>
            <a:ext cx="6516217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Комитет финансов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 города Усть-Илимска</a:t>
            </a:r>
          </a:p>
        </p:txBody>
      </p:sp>
      <p:sp>
        <p:nvSpPr>
          <p:cNvPr id="21509" name="Line 5"/>
          <p:cNvSpPr>
            <a:spLocks noChangeShapeType="1"/>
          </p:cNvSpPr>
          <p:nvPr/>
        </p:nvSpPr>
        <p:spPr bwMode="auto">
          <a:xfrm>
            <a:off x="3223320" y="5954815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21510" name="Text Box 11"/>
          <p:cNvSpPr txBox="1">
            <a:spLocks noChangeArrowheads="1"/>
          </p:cNvSpPr>
          <p:nvPr/>
        </p:nvSpPr>
        <p:spPr bwMode="auto">
          <a:xfrm>
            <a:off x="3792128" y="4107633"/>
            <a:ext cx="42481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385" tIns="45693" rIns="91385" bIns="45693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70141297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964</TotalTime>
  <Words>259</Words>
  <Application>Microsoft Office PowerPoint</Application>
  <PresentationFormat>Экран (4:3)</PresentationFormat>
  <Paragraphs>88</Paragraphs>
  <Slides>4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Wingdings</vt:lpstr>
      <vt:lpstr>Оформление по умолчанию</vt:lpstr>
      <vt:lpstr>1_Оформление по умолчанию</vt:lpstr>
      <vt:lpstr>3_Оформление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Прохорова Юлия Равильевна</dc:creator>
  <cp:lastModifiedBy>Прохорова Юлия Равильевна</cp:lastModifiedBy>
  <cp:revision>68</cp:revision>
  <dcterms:created xsi:type="dcterms:W3CDTF">2023-03-09T03:48:12Z</dcterms:created>
  <dcterms:modified xsi:type="dcterms:W3CDTF">2024-05-15T06:23:07Z</dcterms:modified>
</cp:coreProperties>
</file>